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446" r:id="rId3"/>
    <p:sldId id="417" r:id="rId4"/>
    <p:sldId id="437" r:id="rId5"/>
    <p:sldId id="385" r:id="rId6"/>
    <p:sldId id="439" r:id="rId7"/>
    <p:sldId id="442" r:id="rId8"/>
    <p:sldId id="368" r:id="rId9"/>
    <p:sldId id="424" r:id="rId10"/>
    <p:sldId id="371" r:id="rId11"/>
    <p:sldId id="432" r:id="rId12"/>
    <p:sldId id="421" r:id="rId13"/>
    <p:sldId id="420" r:id="rId14"/>
    <p:sldId id="402" r:id="rId15"/>
    <p:sldId id="416" r:id="rId16"/>
    <p:sldId id="381" r:id="rId17"/>
    <p:sldId id="427" r:id="rId18"/>
    <p:sldId id="433" r:id="rId19"/>
    <p:sldId id="425" r:id="rId20"/>
    <p:sldId id="431" r:id="rId21"/>
    <p:sldId id="457" r:id="rId22"/>
    <p:sldId id="449" r:id="rId23"/>
    <p:sldId id="419" r:id="rId24"/>
    <p:sldId id="450" r:id="rId25"/>
    <p:sldId id="455" r:id="rId26"/>
    <p:sldId id="448" r:id="rId27"/>
    <p:sldId id="410" r:id="rId28"/>
    <p:sldId id="405" r:id="rId29"/>
    <p:sldId id="403" r:id="rId30"/>
    <p:sldId id="444" r:id="rId31"/>
    <p:sldId id="445" r:id="rId32"/>
    <p:sldId id="456" r:id="rId33"/>
    <p:sldId id="451" r:id="rId34"/>
    <p:sldId id="452" r:id="rId35"/>
    <p:sldId id="434" r:id="rId36"/>
    <p:sldId id="430" r:id="rId37"/>
    <p:sldId id="454" r:id="rId38"/>
    <p:sldId id="443" r:id="rId39"/>
    <p:sldId id="436" r:id="rId40"/>
    <p:sldId id="453" r:id="rId41"/>
    <p:sldId id="441" r:id="rId42"/>
    <p:sldId id="447" r:id="rId43"/>
    <p:sldId id="422" r:id="rId44"/>
    <p:sldId id="426" r:id="rId4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9FB"/>
    <a:srgbClr val="FF66FF"/>
    <a:srgbClr val="0000FF"/>
    <a:srgbClr val="66CCFF"/>
    <a:srgbClr val="00FFFF"/>
    <a:srgbClr val="FF33CC"/>
    <a:srgbClr val="33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4580" autoAdjust="0"/>
    <p:restoredTop sz="86410"/>
  </p:normalViewPr>
  <p:slideViewPr>
    <p:cSldViewPr>
      <p:cViewPr varScale="1">
        <p:scale>
          <a:sx n="72" d="100"/>
          <a:sy n="72" d="100"/>
        </p:scale>
        <p:origin x="18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1182BE-7546-41A8-9418-2CB4EA812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1595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7358-29FE-4DDE-9587-ADCC708756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97310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EB30-F11B-424A-BECC-E2F440903E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9432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5C470-E94B-47E0-AD0D-8D4B5A1E03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3473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0116-6266-4A1D-8282-393C76D2AF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5893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1BF7-CD09-49C3-A07E-38A3B710E8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6562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13FA5-96C2-4CCC-8DCF-3405F0AB5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6895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68AF6-7A85-469B-B42F-BDBD4A9C41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43815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52825-A5CB-4E75-90A0-7AA0B171F6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8999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23A8-6BA6-436B-A875-F4C7694C2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47827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CECA1-6BD0-4F91-9B13-1CAE6DCB2F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9974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533E7-3BBD-42FB-928E-F9CCFF0885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8527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CF3F62C-DC50-46BD-B9AA-37EEB6CE61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vilkina59@rambler.r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ideboom.com/presentations/1013725/%D0%90%D0%B2%D0%B8%D0%BB%D0%BA%D0%B8%D0%BD%D0%B01-%D0%9A%D0%BB%D0%B0%D1%81%D1%81%D0%B8%D1%84%D0%B8%D0%BA%D0%B0%D1%86%D0%B8%D1%8F-%D0%BA%D0%BE%D0%BC%D0%BF%D1%8C%D1%8E%D1%82%D0%B5%D1%80%D0%BD%D1%8B%D1%85-%D1%81%D0%B5%D1%82%D0%B5%D0%B9" TargetMode="External"/><Relationship Id="rId3" Type="http://schemas.openxmlformats.org/officeDocument/2006/relationships/hyperlink" Target="http://&#1087;&#1088;&#1086;&#1092;-&#1086;&#1073;&#1088;.&#1088;&#1092;/blog/2014-06-04-236" TargetMode="External"/><Relationship Id="rId7" Type="http://schemas.openxmlformats.org/officeDocument/2006/relationships/hyperlink" Target="http://&#1087;&#1088;&#1086;&#1092;-&#1086;&#1073;&#1088;.&#1088;&#1092;/load/14-1-0-459" TargetMode="External"/><Relationship Id="rId2" Type="http://schemas.openxmlformats.org/officeDocument/2006/relationships/hyperlink" Target="http://&#1087;&#1088;&#1086;&#1092;-&#1086;&#1073;&#1088;.&#1088;&#1092;/blog/2017-11-06-111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lideboom.com/presentations/988175/%D0%91%D1%83%D1%82%D1%83%D1%80%D0%BB%D0%B8%D0%BD%D0%BE%D0%B2%D1%81%D0%BA%D0%B8%D0%B9-%D0%BC%D0%B5%D1%85%D0%B0%D0%BD%D0%B8%D0%BA%D0%BE-%D1%82%D0%B5%D1%85%D0%BD%D0%BE%D0%BB%D0%BE%D0%B3%D0%B8%D1%87%D0%B5%D1%81%D0%BA%D0%B8%D0%B9%20-%D0%BA%D0%BE%D0%BB%D0%BB%D0%B5%D0%B4%D0%B6%E2%80%9C%20target=" TargetMode="External"/><Relationship Id="rId5" Type="http://schemas.openxmlformats.org/officeDocument/2006/relationships/hyperlink" Target="http://21vu.ru/load/899/19315" TargetMode="External"/><Relationship Id="rId4" Type="http://schemas.openxmlformats.org/officeDocument/2006/relationships/hyperlink" Target="http://&#1087;&#1088;&#1086;&#1092;-&#1086;&#1073;&#1088;.&#1088;&#1092;/load/10-1-0-445" TargetMode="External"/><Relationship Id="rId9" Type="http://schemas.openxmlformats.org/officeDocument/2006/relationships/hyperlink" Target="http://&#1087;&#1088;&#1086;&#1092;-&#1086;&#1073;&#1088;.&#1088;&#1092;/board/4-1-0-7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7;&#1088;&#1086;&#1092;-&#1086;&#1073;&#1088;.&#1088;&#1092;/blog/2014-06-04-236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1763713" y="114300"/>
            <a:ext cx="6697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ВО </a:t>
            </a:r>
            <a:r>
              <a:rPr lang="en-US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Бутурлиновский</a:t>
            </a:r>
            <a:r>
              <a:rPr lang="ru-RU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механико-технологический колледж</a:t>
            </a:r>
            <a:r>
              <a:rPr lang="en-US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alt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Рисунок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68142" y="1649760"/>
            <a:ext cx="2808313" cy="3435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88" y="188640"/>
            <a:ext cx="1699911" cy="16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8676" y="1628800"/>
            <a:ext cx="37444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Авилкиной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Павловны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спецдисциплин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1447562" y="5269676"/>
            <a:ext cx="2667560" cy="1128804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 технологии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454361" y="1153690"/>
            <a:ext cx="2689602" cy="110311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метод обучени</a:t>
            </a:r>
            <a:r>
              <a:rPr lang="ru-RU" sz="18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994797" y="5258996"/>
            <a:ext cx="1870603" cy="115016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 - line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8590516">
            <a:off x="7528634" y="4620319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4005645">
            <a:off x="2757109" y="4665943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569418">
            <a:off x="7324780" y="2471249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74" name="Picture 2" descr="Картинки по запросу информационно -телекоммуникационные техн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6" y="1129180"/>
            <a:ext cx="1372405" cy="121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/>
          <p:cNvSpPr/>
          <p:nvPr/>
        </p:nvSpPr>
        <p:spPr>
          <a:xfrm rot="19247376">
            <a:off x="2769679" y="2434742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510843" y="5494740"/>
            <a:ext cx="2088232" cy="1128804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технологии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21441621">
            <a:off x="5288692" y="4949239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175798" y="1187755"/>
            <a:ext cx="2689602" cy="110311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Проектный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обучени</a:t>
            </a:r>
            <a:r>
              <a:rPr lang="ru-RU" sz="1800" b="1" dirty="0">
                <a:solidFill>
                  <a:schemeClr val="bg1"/>
                </a:solidFill>
              </a:rPr>
              <a:t>я</a:t>
            </a:r>
          </a:p>
        </p:txBody>
      </p:sp>
      <p:pic>
        <p:nvPicPr>
          <p:cNvPr id="14338" name="Picture 2" descr="https://i.mycdn.me/image?id=419598289626&amp;t=0&amp;plc=WEB&amp;tkn=*2xjh8ubzVRerSr_q8YKJQQXBm6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5032" y="2402248"/>
            <a:ext cx="4505973" cy="25796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1547664" y="148431"/>
            <a:ext cx="7013777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современные образовательные технологии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9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85709"/>
            <a:ext cx="2654423" cy="188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1763688" y="188640"/>
            <a:ext cx="6657799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Конкурс </a:t>
            </a:r>
            <a:r>
              <a:rPr lang="ru-RU" b="1" dirty="0" err="1" smtClean="0">
                <a:solidFill>
                  <a:schemeClr val="accent2"/>
                </a:solidFill>
              </a:rPr>
              <a:t>профмастерства</a:t>
            </a:r>
            <a:r>
              <a:rPr lang="ru-RU" b="1" dirty="0" smtClean="0">
                <a:solidFill>
                  <a:schemeClr val="accent2"/>
                </a:solidFill>
              </a:rPr>
              <a:t>     </a:t>
            </a:r>
            <a:r>
              <a:rPr lang="en-US" b="1" dirty="0" smtClean="0">
                <a:solidFill>
                  <a:schemeClr val="accent2"/>
                </a:solidFill>
              </a:rPr>
              <a:t>“ </a:t>
            </a:r>
            <a:r>
              <a:rPr lang="ru-RU" b="1" dirty="0" smtClean="0">
                <a:solidFill>
                  <a:schemeClr val="accent2"/>
                </a:solidFill>
              </a:rPr>
              <a:t>Учитель года 2017</a:t>
            </a:r>
            <a:r>
              <a:rPr lang="en-US" b="1" dirty="0" smtClean="0">
                <a:solidFill>
                  <a:schemeClr val="accent2"/>
                </a:solidFill>
              </a:rPr>
              <a:t>”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учитель г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23" y="1141806"/>
            <a:ext cx="2520280" cy="3468274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9524" y="1076870"/>
            <a:ext cx="3295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по дисциплине </a:t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Облачные технологии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1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23" y="4771159"/>
            <a:ext cx="2674529" cy="1916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-9618297">
            <a:off x="4072073" y="2288779"/>
            <a:ext cx="4939755" cy="2591281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5" name="Picture 1" descr="1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883">
            <a:off x="4633262" y="2426781"/>
            <a:ext cx="3817376" cy="23152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7206879" y="1078884"/>
            <a:ext cx="1650751" cy="1543054"/>
          </a:xfrm>
          <a:prstGeom prst="ellipse">
            <a:avLst/>
          </a:prstGeom>
          <a:solidFill>
            <a:srgbClr val="3F79FB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272672" y="1371113"/>
            <a:ext cx="1578466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проблемная лекция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33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843808" y="298550"/>
            <a:ext cx="4536504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Технология проектного обучения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702124" y="5372860"/>
            <a:ext cx="3805981" cy="648072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ru-RU" sz="1400" b="1" dirty="0">
                <a:solidFill>
                  <a:schemeClr val="accent2"/>
                </a:solidFill>
              </a:rPr>
              <a:t>Оценивать ситуацию и принимать решения;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702125" y="3903849"/>
            <a:ext cx="3805980" cy="1368152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риобрести  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с большим объемом  информации и  публичного  выступления в форме  презентаций;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735188" y="6100155"/>
            <a:ext cx="3772918" cy="504056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команде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http://xn--90asfy.xn--p1ai/image/news/konkurs-bannerov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374328"/>
            <a:ext cx="4142348" cy="2256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16200000">
            <a:off x="1141028" y="4350378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1141029" y="5418311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1141030" y="6115844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32" y="1417820"/>
            <a:ext cx="2944655" cy="2208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://xn--90asfy.xn--p1ai/image/news/tvorcheskie-konkurs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64878"/>
            <a:ext cx="2952328" cy="221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o_ks_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9915" y="462109"/>
            <a:ext cx="3634559" cy="2644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http://bmtk230106.ru/wp-content/uploads/2014/03/ns_230111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67" y="466842"/>
            <a:ext cx="3384376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8" descr="http://bmtk230106.ru/wp-content/uploads/2014/03/ns_230111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69" y="3623512"/>
            <a:ext cx="3574572" cy="26809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://bmtk230106.ru/wp-content/uploads/2014/03/ns_230111_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81028"/>
            <a:ext cx="3552394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Овал 5"/>
          <p:cNvSpPr/>
          <p:nvPr/>
        </p:nvSpPr>
        <p:spPr>
          <a:xfrm>
            <a:off x="4283968" y="2864618"/>
            <a:ext cx="2016224" cy="1656184"/>
          </a:xfrm>
          <a:prstGeom prst="ellipse">
            <a:avLst/>
          </a:prstGeom>
          <a:solidFill>
            <a:srgbClr val="3F79FB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9" name="TextBox 6"/>
          <p:cNvSpPr txBox="1">
            <a:spLocks noChangeArrowheads="1"/>
          </p:cNvSpPr>
          <p:nvPr/>
        </p:nvSpPr>
        <p:spPr bwMode="auto">
          <a:xfrm>
            <a:off x="4284663" y="33575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Урок - конференция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SDC14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2" y="625613"/>
            <a:ext cx="3390913" cy="25434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03" y="625613"/>
            <a:ext cx="3371919" cy="2586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3" y="3837962"/>
            <a:ext cx="3403833" cy="2552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488" y="3816360"/>
            <a:ext cx="3390537" cy="2641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077428" y="2507336"/>
            <a:ext cx="1944216" cy="1656184"/>
          </a:xfrm>
          <a:prstGeom prst="ellipse">
            <a:avLst/>
          </a:prstGeom>
          <a:solidFill>
            <a:srgbClr val="3F79FB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60303" y="2919929"/>
            <a:ext cx="1578466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- КВН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802899" y="715169"/>
            <a:ext cx="105902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835150" y="3863975"/>
            <a:ext cx="105902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17412" name="Rectangle 8"/>
          <p:cNvSpPr>
            <a:spLocks noChangeArrowheads="1"/>
          </p:cNvSpPr>
          <p:nvPr/>
        </p:nvSpPr>
        <p:spPr bwMode="auto">
          <a:xfrm flipV="1">
            <a:off x="-978741" y="-1036467"/>
            <a:ext cx="11715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pic>
        <p:nvPicPr>
          <p:cNvPr id="3076" name="Picture 4" descr="https://i.mycdn.me/image?id=860417783002&amp;t=3&amp;plc=WEB&amp;tkn=*c8UHIPqZvw4Z6rQNiUKhOvLR_2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9671" y="984657"/>
            <a:ext cx="3465439" cy="2516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860417728986&amp;t=3&amp;plc=WEB&amp;tkn=*DqAA2ldb30Dab9QrO1UutcLyRz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1011516"/>
            <a:ext cx="2520280" cy="237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mycdn.me/image?id=860417706202&amp;t=3&amp;plc=WEB&amp;tkn=*h7cThtBz_FJv8DNot38jvycVx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37" y="3544305"/>
            <a:ext cx="2317647" cy="3090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1403648" y="136522"/>
            <a:ext cx="6337671" cy="648072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IV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региональный фестиваль  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WorldSkills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2017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Номинация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“ Web 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дизайн и разработка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82" name="Picture 10" descr="http://promvesti-vrn.ru/sites/default/files/worldski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6522"/>
            <a:ext cx="1008112" cy="92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12" y="3537130"/>
            <a:ext cx="2293863" cy="3156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http://o951852f.bget.ru/wp-content/uploads/2017/11/worldSkills-225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86873"/>
            <a:ext cx="2143125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208651"/>
            <a:ext cx="2138743" cy="3454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0" y="2770771"/>
            <a:ext cx="1911432" cy="2631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s://i.mycdn.me/image?id=851238188506&amp;t=3&amp;plc=WEB&amp;tkn=*u5AQ6L5t7pNVD7Xgvfj4lo12H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63" y="196616"/>
            <a:ext cx="3918409" cy="257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" y="74539"/>
            <a:ext cx="1584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247" y="3581553"/>
            <a:ext cx="3958639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524846" y="2884836"/>
            <a:ext cx="3971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Муниципальный форум </a:t>
            </a:r>
            <a:r>
              <a:rPr lang="en-US" altLang="ru-RU" sz="1600" b="1" dirty="0" smtClean="0"/>
              <a:t>“</a:t>
            </a:r>
            <a:r>
              <a:rPr lang="ru-RU" altLang="ru-RU" sz="1600" b="1" dirty="0"/>
              <a:t>Одаренные дети 2017</a:t>
            </a:r>
            <a:r>
              <a:rPr lang="en-US" altLang="ru-RU" sz="1600" b="1" dirty="0"/>
              <a:t>”</a:t>
            </a:r>
            <a:endParaRPr lang="ru-RU" altLang="ru-RU" sz="1600" b="1" dirty="0"/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1475656" y="6101833"/>
            <a:ext cx="39703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XX </a:t>
            </a:r>
            <a:r>
              <a:rPr lang="ru-RU" altLang="ru-RU" sz="1600" b="1" dirty="0"/>
              <a:t>Московский международный форум </a:t>
            </a:r>
            <a:r>
              <a:rPr lang="en-US" altLang="ru-RU" sz="1600" b="1" dirty="0"/>
              <a:t>“</a:t>
            </a:r>
            <a:r>
              <a:rPr lang="ru-RU" altLang="ru-RU" sz="1600" b="1" dirty="0"/>
              <a:t>Одаренные дети России</a:t>
            </a:r>
            <a:r>
              <a:rPr lang="en-US" altLang="ru-RU" sz="1600" b="1" dirty="0"/>
              <a:t>”</a:t>
            </a:r>
            <a:endParaRPr lang="ru-RU" altLang="ru-RU" sz="1600" b="1" dirty="0"/>
          </a:p>
        </p:txBody>
      </p:sp>
      <p:pic>
        <p:nvPicPr>
          <p:cNvPr id="10" name="Picture 6" descr="Московский международный форум  &quot; Одаренные дет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60" y="4086286"/>
            <a:ext cx="1875704" cy="266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1658190" y="82551"/>
            <a:ext cx="1802634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Форумы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mage?id=848939334106&amp;t=3&amp;plc=WEB&amp;tkn=*jAbzno30miMVLot6GVATCHpcI0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21" y="4487970"/>
            <a:ext cx="2916730" cy="218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584199" y="216784"/>
            <a:ext cx="7325775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Муниципальные и региональные робототехнические фестивали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https://i.mycdn.me/image?id=848939334362&amp;t=3&amp;plc=WEB&amp;tkn=*Bfe4qt_ZTbZV0xetrsjw3zisZ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56" y="4487970"/>
            <a:ext cx="1656452" cy="2208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848939333850&amp;t=3&amp;plc=WEB&amp;tkn=*pRQPEJYpJ819eowXLdOv7Ev-PU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27" y="4439607"/>
            <a:ext cx="1655032" cy="2206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o951852f.bget.ru/wp-content/uploads/2016/04/1524-218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18" y="1197138"/>
            <a:ext cx="2304256" cy="3170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951852f.bget.ru/wp-content/uploads/2016/04/%D0%91%D0%BB%D0%B0%D0%B3%D0%BE%D0%B4%D0%B0%D0%B2%D0%BD%D0%BE%D1%81%D1%82%D1%8C-%D0%B7%D0%B0-%D0%BF%D0%BE%D0%B4%D0%B3%D0%BE%D1%82%D0%BE%D0%B2%D0%BA%D1%83-%D0%A0%D0%BE%D0%B1%D0%BE%D1%82%D0%BE%D1%82%D0%B5%D1%85%D0%BD%D0%B8%D0%BA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99" y="1203832"/>
            <a:ext cx="2194293" cy="3077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05" y="1148551"/>
            <a:ext cx="2347493" cy="3230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9376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.mycdn.me/image?id=536203768538&amp;t=3&amp;plc=WEB&amp;tkn=*I9Ku7mRrKnmliHs_7QvnFOT6fG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00" y="4195079"/>
            <a:ext cx="3107020" cy="2330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LYMPUS DIGITAL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18" y="4221088"/>
            <a:ext cx="345638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2411760" y="194764"/>
            <a:ext cx="504056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Курсы по обучению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аселения компьютерной грамотности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4027" y="434965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2015 год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i.mycdn.me/image?id=849823522778&amp;t=0&amp;plc=WEB&amp;tkn=*fjVt3UcesdN3elIJHzSOdz2HYy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15" y="1171485"/>
            <a:ext cx="3388804" cy="225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119675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2016 год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https://i.mycdn.me/image?id=548008938458&amp;t=3&amp;plc=WEB&amp;tkn=*BI62oI9_NjBKYPCTpdNP_mfurM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00" y="1196751"/>
            <a:ext cx="3109239" cy="221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accent1">
                <a:alpha val="12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4288" y="119675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2013 год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i.mycdn.me/image?id=849823532762&amp;t=3&amp;plc=WEB&amp;tkn=*rrbS4pzNXxnaqbxWk-ThKovkq_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6" y="2478726"/>
            <a:ext cx="2441980" cy="2376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01747" y="426110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2014 год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6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797531" y="188640"/>
            <a:ext cx="2664296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Мои достижения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4" name="Picture 6" descr="Московский международный форум  &quot; Одаренные де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39" y="1281551"/>
            <a:ext cx="1807192" cy="2569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o951852f.bget.ru/wp-content/uploads/2016/04/Gramotabmtk-218x300-1-218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0" y="1227254"/>
            <a:ext cx="1906603" cy="2623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iplo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82" y="3947966"/>
            <a:ext cx="1922276" cy="2733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gramota bmt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0" y="3972665"/>
            <a:ext cx="1920736" cy="2730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40" y="1385708"/>
            <a:ext cx="3352823" cy="4930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363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110"/>
            <a:ext cx="7200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Чтобы быть хорошим преподавателем, нужно любить то, чему учишь, и любить тех, кому преподаешь</a:t>
            </a:r>
            <a:r>
              <a:rPr lang="ru-RU" sz="4000" dirty="0" smtClean="0">
                <a:solidFill>
                  <a:schemeClr val="accent1">
                    <a:lumMod val="2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В.Л. Ключевский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i.mycdn.me/image?id=419592800218&amp;t=0&amp;plc=WEB&amp;tkn=*0UPz8E-TvpKuWEdkbtwpSpF60L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1760" y="2926987"/>
            <a:ext cx="532859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8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405673" y="173669"/>
            <a:ext cx="3168352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Мои достижения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6" name="Picture 4" descr="blagodarctvennoe pismo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15" y="3940174"/>
            <a:ext cx="1963006" cy="280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lagodarn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33" y="965757"/>
            <a:ext cx="2004690" cy="275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lagodarnos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45" y="965757"/>
            <a:ext cx="2056828" cy="283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o951852f.bget.ru/wp-content/uploads/2016/04/%D0%94%D0%B8%D0%BF%D0%BB%D0%BE%D0%BC-2-%D0%BC%D0%B5%D1%81%D1%82%D0%BE-%D0%BA%D0%BE%D0%BF%D0%B8%D1%8F-300x2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40" y="1253299"/>
            <a:ext cx="3249589" cy="236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35" y="3945921"/>
            <a:ext cx="1949956" cy="276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156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Благодарность за подготов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248472" cy="3003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http://o951852f.bget.ru/wp-content/uploads/2016/04/%D1%81%D0%B2%D0%B8%D0%B4%D0%B5%D1%82%D0%B5%D0%BB%D1%8C%D1%81%D1%82%D0%B2%D0%BE-%D0%BE-%D0%BF%D0%BE%D0%B4%D0%B3%D0%BE%D1%82%D0%BE%D0%B2%D0%BA%D0%B5-300x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3356992"/>
            <a:ext cx="4536504" cy="3250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79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5287986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5184575" cy="380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2032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tavilkina.ru/wp-content/uploads/2014/01/%D0%94%D0%B8%D0%BF%D0%BB%D0%BE%D0%BC-%D0%BA%D1%80%D1%8E%D0%BA%D0%BE%D0%B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14" y="1240482"/>
            <a:ext cx="1891869" cy="259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41" y="4039217"/>
            <a:ext cx="1891869" cy="263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313120" y="270752"/>
            <a:ext cx="3417439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Достижения студентов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88" y="4060786"/>
            <a:ext cx="1852897" cy="2624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63" y="4056541"/>
            <a:ext cx="1859535" cy="262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o951852f.bget.ru/wp-content/uploads/2016/09/%D0%94%D0%B8%D0%BF%D0%BB%D0%BE%D0%BC-%D0%92%D0%B8%D1%88%D0%BD%D1%8F%D0%BA%D0%BE%D0%B2%D0%B0-218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438" y="4055330"/>
            <a:ext cx="1931677" cy="265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o951852f.bget.ru/wp-content/uploads/2017/05/kashirski-236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36" y="1295928"/>
            <a:ext cx="2008100" cy="2552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12" y="1236229"/>
            <a:ext cx="1879716" cy="261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58" y="1275515"/>
            <a:ext cx="1813537" cy="2564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47" y="3998129"/>
            <a:ext cx="1816102" cy="267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0705"/>
          <a:stretch/>
        </p:blipFill>
        <p:spPr>
          <a:xfrm>
            <a:off x="5580112" y="1289720"/>
            <a:ext cx="3096344" cy="4028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547664" y="270752"/>
            <a:ext cx="6912768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III</a:t>
            </a:r>
            <a:r>
              <a:rPr lang="ru-RU" b="1" dirty="0" smtClean="0">
                <a:solidFill>
                  <a:schemeClr val="accent2"/>
                </a:solidFill>
              </a:rPr>
              <a:t> всероссийский конкурс творческих работ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1" y="1273764"/>
            <a:ext cx="3888432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265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9892"/>
            <a:ext cx="2910657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1313"/>
            <a:ext cx="2808312" cy="3922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89040"/>
            <a:ext cx="4205493" cy="2970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1608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313120" y="270752"/>
            <a:ext cx="3417439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Достижения студентов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4572000" cy="3319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4645689" cy="3372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3852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mage?id=859527864282&amp;t=3&amp;plc=WEB&amp;tkn=*OxSqMydnE_8RCakaP0h8Sjlfv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4143288"/>
            <a:ext cx="3562126" cy="2453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4338" name="Группа 7"/>
          <p:cNvGrpSpPr>
            <a:grpSpLocks/>
          </p:cNvGrpSpPr>
          <p:nvPr/>
        </p:nvGrpSpPr>
        <p:grpSpPr bwMode="auto">
          <a:xfrm flipH="1">
            <a:off x="1646862" y="1207887"/>
            <a:ext cx="3477258" cy="2437137"/>
            <a:chOff x="1547813" y="549274"/>
            <a:chExt cx="7169150" cy="5183981"/>
          </a:xfrm>
        </p:grpSpPr>
        <p:pic>
          <p:nvPicPr>
            <p:cNvPr id="15369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549274"/>
              <a:ext cx="7169150" cy="518398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346" name="TextBox 5"/>
            <p:cNvSpPr txBox="1">
              <a:spLocks noChangeArrowheads="1"/>
            </p:cNvSpPr>
            <p:nvPr/>
          </p:nvSpPr>
          <p:spPr bwMode="auto">
            <a:xfrm>
              <a:off x="1680986" y="698555"/>
              <a:ext cx="6574034" cy="665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chemeClr val="bg1"/>
                  </a:solidFill>
                </a:rPr>
                <a:t>ТО- </a:t>
              </a:r>
              <a:r>
                <a:rPr lang="ru-RU" altLang="ru-RU" sz="1600" b="1" dirty="0" smtClean="0">
                  <a:solidFill>
                    <a:schemeClr val="bg1"/>
                  </a:solidFill>
                </a:rPr>
                <a:t>41 гр.  2010-2012 год</a:t>
              </a:r>
              <a:endParaRPr lang="ru-RU" altLang="ru-RU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5384451" y="1221342"/>
            <a:ext cx="3467388" cy="2423682"/>
            <a:chOff x="5940640" y="-215541"/>
            <a:chExt cx="7264127" cy="54480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640" y="-215541"/>
              <a:ext cx="7264127" cy="544809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344" name="TextBox 12"/>
            <p:cNvSpPr txBox="1">
              <a:spLocks noChangeArrowheads="1"/>
            </p:cNvSpPr>
            <p:nvPr/>
          </p:nvSpPr>
          <p:spPr bwMode="auto">
            <a:xfrm>
              <a:off x="6147432" y="-111845"/>
              <a:ext cx="5525725" cy="71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chemeClr val="bg1"/>
                  </a:solidFill>
                </a:rPr>
                <a:t>КС-22 гр.   2012-2015 год</a:t>
              </a:r>
              <a:endParaRPr lang="ru-RU" altLang="ru-RU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1646862" y="4149080"/>
            <a:ext cx="7184514" cy="2447991"/>
            <a:chOff x="1575798" y="736105"/>
            <a:chExt cx="14927864" cy="52308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120" y="736105"/>
              <a:ext cx="7203371" cy="523081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342" name="TextBox 4"/>
            <p:cNvSpPr txBox="1">
              <a:spLocks noChangeArrowheads="1"/>
            </p:cNvSpPr>
            <p:nvPr/>
          </p:nvSpPr>
          <p:spPr bwMode="auto">
            <a:xfrm>
              <a:off x="1575798" y="865981"/>
              <a:ext cx="5530196" cy="68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/>
                <a:t>ТЗ-21гр.  2016-2017 год</a:t>
              </a:r>
              <a:endParaRPr lang="ru-RU" altLang="ru-RU" sz="1600" b="1" dirty="0"/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10592199" y="898977"/>
              <a:ext cx="5911463" cy="68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/>
                <a:t>КС-21гр.  2017 - 2018 год</a:t>
              </a:r>
              <a:endParaRPr lang="ru-RU" altLang="ru-RU" sz="1600" b="1" dirty="0"/>
            </a:p>
          </p:txBody>
        </p:sp>
      </p:grpSp>
      <p:sp>
        <p:nvSpPr>
          <p:cNvPr id="11" name="Блок-схема: альтернативный процесс 10"/>
          <p:cNvSpPr/>
          <p:nvPr/>
        </p:nvSpPr>
        <p:spPr>
          <a:xfrm>
            <a:off x="3563888" y="104228"/>
            <a:ext cx="3328900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Классное руководство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redacha-tradicij-ks-201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95" y="3884493"/>
            <a:ext cx="3694670" cy="2434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4" descr="http://bmtk230106.ru/wp-content/uploads/2012/09/to41_k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0235" y="920950"/>
            <a:ext cx="3578624" cy="2373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3362173" y="6386029"/>
            <a:ext cx="3960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Передача традиций 1 курсу  (2015 </a:t>
            </a:r>
            <a:r>
              <a:rPr lang="ru-RU" altLang="ru-RU" sz="1800" b="1" dirty="0" smtClean="0"/>
              <a:t>г.)</a:t>
            </a:r>
            <a:endParaRPr lang="ru-RU" altLang="ru-RU" sz="1800" b="1" dirty="0"/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2393" y="3856002"/>
            <a:ext cx="3515575" cy="2491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2050753" y="78479"/>
            <a:ext cx="6048672" cy="648072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Технология коллективного воспитания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336310" y="3333136"/>
            <a:ext cx="3960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Передача традиций 1 курсу  (</a:t>
            </a:r>
            <a:r>
              <a:rPr lang="ru-RU" altLang="ru-RU" sz="1600" b="1" dirty="0" smtClean="0"/>
              <a:t>2011 </a:t>
            </a:r>
            <a:r>
              <a:rPr lang="ru-RU" altLang="ru-RU" sz="1800" b="1" dirty="0" smtClean="0"/>
              <a:t>г.)</a:t>
            </a:r>
            <a:endParaRPr lang="ru-RU" altLang="ru-RU" sz="1800" b="1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33531" y="3342673"/>
            <a:ext cx="3872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Передача традиций 1 курсу  (</a:t>
            </a:r>
            <a:r>
              <a:rPr lang="ru-RU" altLang="ru-RU" sz="1600" b="1" dirty="0" smtClean="0"/>
              <a:t>2017 </a:t>
            </a:r>
            <a:r>
              <a:rPr lang="ru-RU" altLang="ru-RU" sz="1800" b="1" dirty="0" smtClean="0"/>
              <a:t>г.)</a:t>
            </a:r>
            <a:endParaRPr lang="ru-RU" altLang="ru-RU" sz="1800" b="1" dirty="0"/>
          </a:p>
        </p:txBody>
      </p:sp>
      <p:pic>
        <p:nvPicPr>
          <p:cNvPr id="1026" name="Picture 2" descr="https://i.mycdn.me/image?id=859527965658&amp;t=3&amp;plc=WEB&amp;tkn=*LAJnKP4QbR_1IkEy5GdEZcGB9n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34" y="936538"/>
            <a:ext cx="3586284" cy="2358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9"/>
          <a:stretch/>
        </p:blipFill>
        <p:spPr bwMode="auto">
          <a:xfrm>
            <a:off x="5148549" y="1056296"/>
            <a:ext cx="3561655" cy="2254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2166" y="1310775"/>
            <a:ext cx="3051800" cy="4278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5543763" y="3413042"/>
            <a:ext cx="2907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технаря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Прямоугольник 3"/>
          <p:cNvSpPr>
            <a:spLocks noChangeArrowheads="1"/>
          </p:cNvSpPr>
          <p:nvPr/>
        </p:nvSpPr>
        <p:spPr bwMode="auto">
          <a:xfrm>
            <a:off x="842066" y="5747150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классный час </a:t>
            </a:r>
            <a:b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Поклонимся великим тем годам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483768" y="151077"/>
            <a:ext cx="525658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Технология коллективной творческой деятельности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5449765" y="6350480"/>
            <a:ext cx="3292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жизнь вещей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16571" y="3927247"/>
            <a:ext cx="3561655" cy="2310065"/>
            <a:chOff x="5148548" y="3927213"/>
            <a:chExt cx="3561655" cy="2454599"/>
          </a:xfrm>
        </p:grpSpPr>
        <p:pic>
          <p:nvPicPr>
            <p:cNvPr id="5124" name="Picture 4" descr="https://pp.userapi.com/c626222/v626222320/56ab2/-i7uklKwcNw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5148548" y="3927213"/>
              <a:ext cx="3561655" cy="24545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5122" name="Picture 2" descr="https://pp.userapi.com/c626222/v626222320/569fe/XffRnXWQ98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978221"/>
              <a:ext cx="1584176" cy="108388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771800" y="188640"/>
            <a:ext cx="4053852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Информационная карточка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124744"/>
            <a:ext cx="5256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- 22 марта 1959 года.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 Киевский ордена  Ленина политехнический институт, специальность электронно-вычислительные машины,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 инженер –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системотехник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 - 36 лет.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– 14 лет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 работы в БМТК - 25 лет.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Преподаю следующие  дисциплины: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Операционные  системы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 технологии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Информатизация  компьютерных  сетей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графика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компьютерная графика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02.03. Технология создания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УП02.03. Учебная практика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03.02. Безопасность функционирования информационных систем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Дипломное проектирование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i.mycdn.me/image?id=803132377562&amp;t=3&amp;plc=WEB&amp;tkn=*i-zwKZyWwYUTC0OCcDlzSigbV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0378" y="1112641"/>
            <a:ext cx="2382598" cy="350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5533" y="4755890"/>
            <a:ext cx="2592288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avilkina59@rambler.ru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сайт: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://o951852f.bget.ru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H:\ФОРЕСТ-ПАРК\задонск\zadonsk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4861" y="1127431"/>
            <a:ext cx="3564423" cy="257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2483768" y="151077"/>
            <a:ext cx="525658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доровьесберегающие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технологии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51" y="1138139"/>
            <a:ext cx="3468481" cy="26129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42466" y="3244393"/>
            <a:ext cx="342038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Общеколледжский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классный час 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вреде курения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:\ФОРЕСТ-ПАРК\задонск\zadonsk_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5" y="4077070"/>
            <a:ext cx="3875778" cy="2441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416265" y="6284684"/>
            <a:ext cx="3384376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Задонский монастырь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2567" y="3383733"/>
            <a:ext cx="2419635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Форест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-Парк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2466" y="4077070"/>
            <a:ext cx="3364652" cy="25049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588040" y="6284684"/>
            <a:ext cx="2362129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спартакиада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08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ыбирай здоровый образ жиз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6329" y="3915827"/>
            <a:ext cx="3313366" cy="23973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84" y="1161506"/>
            <a:ext cx="3237111" cy="2323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89" y="1486745"/>
            <a:ext cx="3429365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379004" y="116632"/>
            <a:ext cx="525658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доровьесберегающие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технологии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4544" y="3229773"/>
            <a:ext cx="3525145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заболевания компьютерщиков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3910" y="6122065"/>
            <a:ext cx="371577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плакатов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выбираю здоровый образ жизни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379004" y="116632"/>
            <a:ext cx="525658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доровьесберегающие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технологии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3514386" cy="498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pp.userapi.com/c639617/v639617017/65065/en10dIQpF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7472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8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53" y="2367616"/>
            <a:ext cx="2922133" cy="4021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91" y="976687"/>
            <a:ext cx="2023557" cy="2784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91" y="3928748"/>
            <a:ext cx="2023924" cy="278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97" y="3856193"/>
            <a:ext cx="2076051" cy="285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69" y="976687"/>
            <a:ext cx="2029733" cy="2793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2379004" y="116632"/>
            <a:ext cx="525658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Конкурс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Алло, мы ищем  таланты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63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69" y="3656644"/>
            <a:ext cx="2181995" cy="300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4169897" y="110603"/>
            <a:ext cx="425502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портивные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победы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группы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97" y="3677266"/>
            <a:ext cx="2181995" cy="300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24" y="465028"/>
            <a:ext cx="2181995" cy="300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05" y="3652925"/>
            <a:ext cx="2170514" cy="2987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367830" cy="2487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3855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07" y="1071730"/>
            <a:ext cx="2088232" cy="2873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10" descr="http://o951852f.bget.ru/wp-content/uploads/2016/04/%D0%93%D1%80%D0%B0%D0%BC%D0%BE%D1%82%D0%B0-%D0%B7%D0%B0-%D0%B7%D0%B4%D0%BE%D1%80%D0%BE%D0%B2%D1%8B%D0%B9-%D0%BE%D0%B1%D1%80%D0%B0%D0%B7-%D0%B6%D0%B8%D0%B7%D0%BD%D0%B8-218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73" y="1071730"/>
            <a:ext cx="2139749" cy="2944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491038" y="188640"/>
            <a:ext cx="7128792" cy="713956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Грамоты и благодарности за классное руководство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http://o951852f.bget.ru/wp-content/uploads/2016/04/1525-218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13950"/>
            <a:ext cx="207645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mage?id=299911405018&amp;t=0&amp;plc=WEB&amp;tkn=*-IgHB8CIPt5qh9yORxY31w2_au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95" y="4182803"/>
            <a:ext cx="1991344" cy="2450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mycdn.me/image?id=569449700314&amp;t=3&amp;plc=WEB&amp;tkn=*pXps99yUqk_OLQsegcEy0BT32s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82803"/>
            <a:ext cx="4104456" cy="2528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36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2339752" y="260648"/>
            <a:ext cx="540060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Научно – практические конференции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http://xn--90asfy.xn--p1ai/image/news/prepodavatel-goda-20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394900" cy="3296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39607"/>
            <a:ext cx="4680520" cy="340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92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7692" r="33493" b="5128"/>
          <a:stretch>
            <a:fillRect/>
          </a:stretch>
        </p:blipFill>
        <p:spPr bwMode="auto">
          <a:xfrm>
            <a:off x="1547664" y="599184"/>
            <a:ext cx="3372345" cy="496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5870096"/>
            <a:ext cx="1846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http://vtppp.ru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5" t="11395" r="32211" b="5128"/>
          <a:stretch>
            <a:fillRect/>
          </a:stretch>
        </p:blipFill>
        <p:spPr bwMode="auto">
          <a:xfrm>
            <a:off x="5364088" y="1196752"/>
            <a:ext cx="3492880" cy="4873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203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403648" y="260648"/>
            <a:ext cx="7488832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Выступление на семинарах педагогических мастерских и семинарах классных руководителей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484784"/>
            <a:ext cx="748883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на семинаре педагогических мастерских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проектных  технологий как фактора  повышения среднего профессионального образования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 разработка ФОС для оценивания подготовки выпускников по ППССЗ.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 технологии в  воспитательной работе.</a:t>
            </a:r>
          </a:p>
          <a:p>
            <a:pPr marL="457200" indent="-457200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студентов устойчивых нравственных идеалов через воспитание потребности в здоровом образе жизни. Формирование системного подхода к решению проблем охраны здоровья и жизни студентов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7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80208"/>
              </p:ext>
            </p:extLst>
          </p:nvPr>
        </p:nvGraphicFramePr>
        <p:xfrm>
          <a:off x="1367160" y="652997"/>
          <a:ext cx="7776840" cy="6205003"/>
        </p:xfrm>
        <a:graphic>
          <a:graphicData uri="http://schemas.openxmlformats.org/drawingml/2006/table">
            <a:tbl>
              <a:tblPr/>
              <a:tblGrid>
                <a:gridCol w="7776840"/>
              </a:tblGrid>
              <a:tr h="349084">
                <a:tc>
                  <a:txBody>
                    <a:bodyPr/>
                    <a:lstStyle/>
                    <a:p>
                      <a:pPr algn="ctr" fontAlgn="t"/>
                      <a:endParaRPr lang="ru-RU" sz="18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816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hlinkClick r:id="rId2"/>
                        </a:rPr>
                        <a:t>http://</a:t>
                      </a:r>
                      <a:r>
                        <a:rPr lang="ru-RU" sz="1800" dirty="0" err="1" smtClean="0">
                          <a:effectLst/>
                          <a:hlinkClick r:id="rId2"/>
                        </a:rPr>
                        <a:t>проф-обр.рф</a:t>
                      </a:r>
                      <a:r>
                        <a:rPr lang="ru-RU" sz="1800" dirty="0" smtClean="0">
                          <a:effectLst/>
                          <a:hlinkClick r:id="rId2"/>
                        </a:rPr>
                        <a:t>/</a:t>
                      </a:r>
                      <a:r>
                        <a:rPr lang="en-US" sz="1800" dirty="0" smtClean="0">
                          <a:effectLst/>
                          <a:hlinkClick r:id="rId2"/>
                        </a:rPr>
                        <a:t>blog/2017-11-06-1117</a:t>
                      </a:r>
                      <a:r>
                        <a:rPr lang="ru-RU" sz="1800" dirty="0" smtClean="0">
                          <a:effectLst/>
                        </a:rPr>
                        <a:t>  Интернет-издание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dirty="0" smtClean="0">
                          <a:effectLst/>
                        </a:rPr>
                        <a:t>Профобразование</a:t>
                      </a:r>
                      <a:r>
                        <a:rPr lang="en-US" sz="1800" dirty="0" smtClean="0">
                          <a:effectLst/>
                        </a:rPr>
                        <a:t>”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Статья</a:t>
                      </a:r>
                      <a:r>
                        <a:rPr lang="ru-RU" sz="1800" baseline="0" dirty="0" smtClean="0">
                          <a:effectLst/>
                        </a:rPr>
                        <a:t>  </a:t>
                      </a:r>
                      <a:r>
                        <a:rPr lang="en-US" sz="1800" baseline="0" dirty="0" smtClean="0">
                          <a:effectLst/>
                        </a:rPr>
                        <a:t>“</a:t>
                      </a:r>
                      <a:r>
                        <a:rPr lang="ru-RU" sz="1800" baseline="0" dirty="0" smtClean="0">
                          <a:effectLst/>
                        </a:rPr>
                        <a:t>Профессиональная социализация студентов средствами современных технологий образования и воспитания</a:t>
                      </a:r>
                      <a:r>
                        <a:rPr lang="en-US" sz="1800" baseline="0" dirty="0" smtClean="0">
                          <a:effectLst/>
                        </a:rPr>
                        <a:t>”</a:t>
                      </a:r>
                      <a:r>
                        <a:rPr lang="ru-RU" sz="1800" baseline="0" dirty="0" smtClean="0">
                          <a:effectLst/>
                        </a:rPr>
                        <a:t>.</a:t>
                      </a:r>
                      <a:endParaRPr lang="ru-RU" sz="1800" b="1" u="none" strike="noStrike" dirty="0" smtClean="0">
                        <a:solidFill>
                          <a:srgbClr val="00538A"/>
                        </a:solidFill>
                        <a:effectLst/>
                      </a:endParaRPr>
                    </a:p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hlinkClick r:id="rId3"/>
                        </a:rPr>
                        <a:t>http://</a:t>
                      </a:r>
                      <a:r>
                        <a:rPr lang="ru-RU" sz="1800" dirty="0" err="1" smtClean="0">
                          <a:effectLst/>
                          <a:hlinkClick r:id="rId3"/>
                        </a:rPr>
                        <a:t>проф-обр.рф</a:t>
                      </a:r>
                      <a:r>
                        <a:rPr lang="en-US" sz="1800" dirty="0" smtClean="0">
                          <a:effectLst/>
                          <a:hlinkClick r:id="rId3"/>
                        </a:rPr>
                        <a:t>/blog/2014-06-04-236</a:t>
                      </a:r>
                      <a:r>
                        <a:rPr lang="ru-RU" sz="1800" dirty="0" smtClean="0">
                          <a:effectLst/>
                        </a:rPr>
                        <a:t> Интернет- издание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dirty="0" smtClean="0">
                          <a:effectLst/>
                        </a:rPr>
                        <a:t>Профобразование</a:t>
                      </a:r>
                      <a:r>
                        <a:rPr lang="en-US" sz="1800" dirty="0" smtClean="0">
                          <a:effectLst/>
                        </a:rPr>
                        <a:t>”. </a:t>
                      </a:r>
                      <a:r>
                        <a:rPr lang="ru-RU" sz="1800" dirty="0" smtClean="0">
                          <a:effectLst/>
                        </a:rPr>
                        <a:t>Статья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b="0" u="sng" dirty="0">
                          <a:solidFill>
                            <a:srgbClr val="00538A"/>
                          </a:solidFill>
                          <a:effectLst/>
                          <a:hlinkClick r:id="rId3"/>
                        </a:rPr>
                        <a:t>«Развитие творческих способностей студентов через организацию проектной деятельности</a:t>
                      </a:r>
                      <a:r>
                        <a:rPr lang="ru-RU" sz="1800" b="0" u="sng" dirty="0" smtClean="0">
                          <a:solidFill>
                            <a:srgbClr val="00538A"/>
                          </a:solidFill>
                          <a:effectLst/>
                          <a:hlinkClick r:id="rId3"/>
                        </a:rPr>
                        <a:t>»</a:t>
                      </a:r>
                      <a:r>
                        <a:rPr lang="ru-RU" sz="1800" b="1" u="sng" dirty="0" smtClean="0">
                          <a:solidFill>
                            <a:srgbClr val="00538A"/>
                          </a:solidFill>
                          <a:effectLst/>
                        </a:rPr>
                        <a:t>.</a:t>
                      </a:r>
                      <a:endParaRPr lang="ru-RU" sz="18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hlinkClick r:id="rId4"/>
                        </a:rPr>
                        <a:t>http://</a:t>
                      </a:r>
                      <a:r>
                        <a:rPr lang="ru-RU" sz="1800" dirty="0" err="1" smtClean="0">
                          <a:effectLst/>
                          <a:hlinkClick r:id="rId4"/>
                        </a:rPr>
                        <a:t>проф-обр.рф</a:t>
                      </a:r>
                      <a:r>
                        <a:rPr lang="ru-RU" sz="1800" dirty="0" smtClean="0">
                          <a:effectLst/>
                          <a:hlinkClick r:id="rId4"/>
                        </a:rPr>
                        <a:t>/</a:t>
                      </a:r>
                      <a:r>
                        <a:rPr lang="en-US" sz="1800" dirty="0" smtClean="0">
                          <a:effectLst/>
                          <a:hlinkClick r:id="rId4"/>
                        </a:rPr>
                        <a:t>load/10-1-0-445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Интернет-издание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dirty="0" smtClean="0">
                          <a:effectLst/>
                        </a:rPr>
                        <a:t>Профобразование</a:t>
                      </a:r>
                      <a:r>
                        <a:rPr lang="en-US" sz="1800" dirty="0" smtClean="0">
                          <a:effectLst/>
                        </a:rPr>
                        <a:t>”. </a:t>
                      </a:r>
                      <a:r>
                        <a:rPr lang="ru-RU" sz="1800" dirty="0" smtClean="0">
                          <a:effectLst/>
                        </a:rPr>
                        <a:t>Презентация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b="0" u="none" strike="noStrike" dirty="0">
                          <a:solidFill>
                            <a:srgbClr val="00538A"/>
                          </a:solidFill>
                          <a:effectLst/>
                          <a:hlinkClick r:id="rId4"/>
                        </a:rPr>
                        <a:t>“Метод творческих проектов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  <a:hlinkClick r:id="rId4"/>
                        </a:rPr>
                        <a:t>”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</a:rPr>
                        <a:t>.</a:t>
                      </a: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hlinkClick r:id="rId5"/>
                        </a:rPr>
                        <a:t>http://21vu.ru/load/899/19315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Сайт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smtClean="0">
                          <a:effectLst/>
                        </a:rPr>
                        <a:t>“</a:t>
                      </a:r>
                      <a:r>
                        <a:rPr lang="ru-RU" sz="1800" baseline="0" dirty="0" smtClean="0">
                          <a:effectLst/>
                        </a:rPr>
                        <a:t>Вектор-</a:t>
                      </a:r>
                      <a:r>
                        <a:rPr lang="ru-RU" sz="1800" baseline="0" dirty="0" err="1" smtClean="0">
                          <a:effectLst/>
                        </a:rPr>
                        <a:t>успеха.рф</a:t>
                      </a:r>
                      <a:r>
                        <a:rPr lang="en-US" sz="1800" baseline="0" dirty="0" smtClean="0">
                          <a:effectLst/>
                        </a:rPr>
                        <a:t>”</a:t>
                      </a:r>
                      <a:r>
                        <a:rPr lang="ru-RU" sz="1800" baseline="0" dirty="0" smtClean="0">
                          <a:effectLst/>
                        </a:rPr>
                        <a:t>. </a:t>
                      </a:r>
                      <a:r>
                        <a:rPr lang="ru-RU" sz="1800" dirty="0" smtClean="0">
                          <a:effectLst/>
                        </a:rPr>
                        <a:t>Презентация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b="0" u="none" strike="noStrike" dirty="0">
                          <a:solidFill>
                            <a:srgbClr val="00538A"/>
                          </a:solidFill>
                          <a:effectLst/>
                          <a:hlinkClick r:id="rId5"/>
                        </a:rPr>
                        <a:t>“</a:t>
                      </a:r>
                      <a:r>
                        <a:rPr lang="ru-RU" sz="1800" b="0" u="none" strike="noStrike" dirty="0" err="1">
                          <a:solidFill>
                            <a:srgbClr val="00538A"/>
                          </a:solidFill>
                          <a:effectLst/>
                          <a:hlinkClick r:id="rId5"/>
                        </a:rPr>
                        <a:t>Лермонтовский</a:t>
                      </a:r>
                      <a:r>
                        <a:rPr lang="ru-RU" sz="1800" b="0" u="none" strike="noStrike" dirty="0">
                          <a:solidFill>
                            <a:srgbClr val="00538A"/>
                          </a:solidFill>
                          <a:effectLst/>
                          <a:hlinkClick r:id="rId5"/>
                        </a:rPr>
                        <a:t> музей-заповедник”</a:t>
                      </a: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Интернет-издание </a:t>
                      </a:r>
                      <a:r>
                        <a:rPr lang="en-US" sz="1800" dirty="0" smtClean="0">
                          <a:effectLst/>
                        </a:rPr>
                        <a:t>“Pedsovet.ru”.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Презентация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b="0" u="none" strike="noStrike" dirty="0">
                          <a:solidFill>
                            <a:srgbClr val="00538A"/>
                          </a:solidFill>
                          <a:effectLst/>
                          <a:hlinkClick r:id="rId6"/>
                        </a:rPr>
                        <a:t>«Я здесь учусь и это мне нравится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  <a:hlinkClick r:id="rId6"/>
                        </a:rPr>
                        <a:t>”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</a:rPr>
                        <a:t>.</a:t>
                      </a: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58049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hlinkClick r:id="rId7"/>
                        </a:rPr>
                        <a:t>http://</a:t>
                      </a:r>
                      <a:r>
                        <a:rPr lang="ru-RU" sz="1800" dirty="0" err="1" smtClean="0">
                          <a:effectLst/>
                          <a:hlinkClick r:id="rId7"/>
                        </a:rPr>
                        <a:t>проф-обр.рф</a:t>
                      </a:r>
                      <a:r>
                        <a:rPr lang="en-US" sz="1800" dirty="0" smtClean="0">
                          <a:effectLst/>
                          <a:hlinkClick r:id="rId7"/>
                        </a:rPr>
                        <a:t>/load/14-1-0-459</a:t>
                      </a:r>
                      <a:r>
                        <a:rPr lang="ru-RU" sz="1800" dirty="0" smtClean="0">
                          <a:effectLst/>
                        </a:rPr>
                        <a:t> Интернет- издание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dirty="0" smtClean="0">
                          <a:effectLst/>
                        </a:rPr>
                        <a:t>Профобразование</a:t>
                      </a:r>
                      <a:r>
                        <a:rPr lang="en-US" sz="1800" dirty="0" smtClean="0">
                          <a:effectLst/>
                        </a:rPr>
                        <a:t>”.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Презентация </a:t>
                      </a:r>
                      <a:r>
                        <a:rPr lang="ru-RU" sz="1800" dirty="0">
                          <a:effectLst/>
                        </a:rPr>
                        <a:t>к уроку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b="0" u="none" strike="noStrike" dirty="0">
                          <a:solidFill>
                            <a:srgbClr val="00538A"/>
                          </a:solidFill>
                          <a:effectLst/>
                          <a:hlinkClick r:id="rId8"/>
                        </a:rPr>
                        <a:t>«Классификация компьютерных сетей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  <a:hlinkClick r:id="rId8"/>
                        </a:rPr>
                        <a:t>”</a:t>
                      </a: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</a:rPr>
                        <a:t>.</a:t>
                      </a:r>
                    </a:p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u="none" strike="noStrike" dirty="0" smtClean="0">
                          <a:solidFill>
                            <a:srgbClr val="00538A"/>
                          </a:solidFill>
                          <a:effectLst/>
                          <a:hlinkClick r:id="rId9"/>
                        </a:rPr>
                        <a:t>http://проф-обр.рф/board/4-1-0-78</a:t>
                      </a:r>
                      <a:r>
                        <a:rPr lang="ru-RU" sz="1800" b="0" u="none" strike="noStrike" baseline="0" dirty="0" smtClean="0">
                          <a:solidFill>
                            <a:srgbClr val="00538A"/>
                          </a:solidFill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Интернет-издание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dirty="0" smtClean="0">
                          <a:effectLst/>
                        </a:rPr>
                        <a:t>Профобразование</a:t>
                      </a:r>
                      <a:r>
                        <a:rPr lang="en-US" sz="1800" dirty="0" smtClean="0">
                          <a:effectLst/>
                        </a:rPr>
                        <a:t>”</a:t>
                      </a:r>
                      <a:r>
                        <a:rPr lang="ru-RU" sz="1800" dirty="0" smtClean="0">
                          <a:effectLst/>
                        </a:rPr>
                        <a:t> статья </a:t>
                      </a:r>
                      <a:r>
                        <a:rPr lang="en-US" sz="1800" dirty="0" smtClean="0">
                          <a:effectLst/>
                        </a:rPr>
                        <a:t>“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Передача традиций на  специальности  "Компьютерные сети“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ru-RU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Блок-схема: альтернативный процесс 2"/>
          <p:cNvSpPr/>
          <p:nvPr/>
        </p:nvSpPr>
        <p:spPr>
          <a:xfrm>
            <a:off x="2627784" y="188640"/>
            <a:ext cx="489654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Публикации на интернет - ресурсах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6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951852f.bget.ru/wp-content/uploads/2017/05/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49" y="1226128"/>
            <a:ext cx="2551210" cy="180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951852f.bget.ru/wp-content/uploads/2017/05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84" y="1115617"/>
            <a:ext cx="2523282" cy="180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951852f.bget.ru/wp-content/uploads/2017/05/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41" y="1213676"/>
            <a:ext cx="2530998" cy="1825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2915816" y="260648"/>
            <a:ext cx="4320479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Повышение квалификации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32" name="Picture 8" descr="http://o951852f.bget.ru/wp-content/uploads/2017/05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91468"/>
            <a:ext cx="2093790" cy="2855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951852f.bget.ru/wp-content/uploads/2017/05/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74092"/>
            <a:ext cx="2092153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o951852f.bget.ru/wp-content/uploads/2017/05/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22" y="2957973"/>
            <a:ext cx="2546286" cy="189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o951852f.bget.ru/wp-content/uploads/2017/05/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28" y="4889378"/>
            <a:ext cx="2528890" cy="180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3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627784" y="188640"/>
            <a:ext cx="4896544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Публикации на интернет - ресурсах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11951"/>
              </p:ext>
            </p:extLst>
          </p:nvPr>
        </p:nvGraphicFramePr>
        <p:xfrm>
          <a:off x="1367160" y="652997"/>
          <a:ext cx="7776840" cy="6038161"/>
        </p:xfrm>
        <a:graphic>
          <a:graphicData uri="http://schemas.openxmlformats.org/drawingml/2006/table">
            <a:tbl>
              <a:tblPr/>
              <a:tblGrid>
                <a:gridCol w="7776840"/>
              </a:tblGrid>
              <a:tr h="349084">
                <a:tc>
                  <a:txBody>
                    <a:bodyPr/>
                    <a:lstStyle/>
                    <a:p>
                      <a:pPr algn="ctr" fontAlgn="t"/>
                      <a:endParaRPr lang="ru-RU" sz="18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816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http://</a:t>
                      </a:r>
                      <a:r>
                        <a:rPr lang="ru-RU" sz="1800" dirty="0" err="1" smtClean="0">
                          <a:effectLst/>
                        </a:rPr>
                        <a:t>проф-обр.рф</a:t>
                      </a:r>
                      <a:r>
                        <a:rPr lang="ru-RU" sz="1800" dirty="0" smtClean="0">
                          <a:effectLst/>
                        </a:rPr>
                        <a:t>/</a:t>
                      </a:r>
                      <a:r>
                        <a:rPr lang="en-US" sz="1800" dirty="0" smtClean="0">
                          <a:effectLst/>
                        </a:rPr>
                        <a:t>load/14-1-0-1976</a:t>
                      </a:r>
                      <a:r>
                        <a:rPr lang="ru-RU" sz="1800" dirty="0" smtClean="0">
                          <a:effectLst/>
                        </a:rPr>
                        <a:t>   статья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  <a:hlinkClick r:id="rId2"/>
                        </a:rPr>
                        <a:t>“</a:t>
                      </a:r>
                      <a:r>
                        <a:rPr lang="ru-RU" sz="1800" dirty="0" smtClean="0">
                          <a:effectLst/>
                          <a:hlinkClick r:id="rId2"/>
                        </a:rPr>
                        <a:t>Разработка открытого урока по теме  </a:t>
                      </a:r>
                      <a:r>
                        <a:rPr lang="en-US" sz="1800" baseline="0" dirty="0" smtClean="0">
                          <a:effectLst/>
                          <a:hlinkClick r:id="rId2"/>
                        </a:rPr>
                        <a:t>“</a:t>
                      </a:r>
                      <a:r>
                        <a:rPr lang="ru-RU" sz="1800" baseline="0" dirty="0" smtClean="0">
                          <a:effectLst/>
                          <a:hlinkClick r:id="rId2"/>
                        </a:rPr>
                        <a:t>Облачные технологии</a:t>
                      </a:r>
                      <a:r>
                        <a:rPr lang="en-US" sz="1800" baseline="0" dirty="0" smtClean="0">
                          <a:effectLst/>
                          <a:hlinkClick r:id="rId2"/>
                        </a:rPr>
                        <a:t>”</a:t>
                      </a:r>
                      <a:r>
                        <a:rPr lang="en-US" sz="1800" dirty="0" smtClean="0">
                          <a:effectLst/>
                          <a:hlinkClick r:id="rId2"/>
                        </a:rPr>
                        <a:t>”</a:t>
                      </a:r>
                      <a:endParaRPr lang="ru-RU" sz="1800" dirty="0" smtClean="0">
                        <a:effectLst/>
                        <a:hlinkClick r:id="rId2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hlinkClick r:id="rId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10903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658049"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88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994065" y="244741"/>
            <a:ext cx="648072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Сертификаты и свидетельства о публикации на интернет - ресурсах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11-Авилк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21" y="1138808"/>
            <a:ext cx="2263152" cy="3143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73" y="4527533"/>
            <a:ext cx="3756505" cy="2112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87" y="1103954"/>
            <a:ext cx="2419146" cy="3329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86" y="1103954"/>
            <a:ext cx="2334213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159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5133483" cy="3607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835696" y="260648"/>
            <a:ext cx="648072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Сертификаты и свидетельства о публикации на интернет - ресурсах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73" y="1221898"/>
            <a:ext cx="5026085" cy="353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281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3433638" y="168241"/>
            <a:ext cx="3514625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Здоровый образ жизни</a:t>
            </a:r>
          </a:p>
        </p:txBody>
      </p:sp>
      <p:pic>
        <p:nvPicPr>
          <p:cNvPr id="4098" name="Picture 2" descr="https://i.mycdn.me/image?id=851717051098&amp;t=3&amp;plc=WEB&amp;tkn=*Z6E-46_9laxcFX_TYMP22NsXwH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4521"/>
            <a:ext cx="221424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579745726938&amp;t=3&amp;plc=WEB&amp;tkn=*IgXgXWdln3YUJcrc9bvEm4y-Sj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88" y="1093404"/>
            <a:ext cx="2183671" cy="2911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mycdn.me/image?id=507503082714&amp;t=3&amp;plc=WEB&amp;tkn=*GkXBHP9Wqj0s9KLHmltdGLgLcQ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49251"/>
            <a:ext cx="2880320" cy="2075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.mycdn.me/image?id=394975753946&amp;t=0&amp;plc=WEB&amp;tkn=*6wiVOJf53IzleFvsOjkf3UyEIJ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7793" y="1093404"/>
            <a:ext cx="2270360" cy="2973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.mycdn.me/image?id=573421356250&amp;t=3&amp;plc=WEB&amp;tkn=*rgT-MovFji3Msg5hpQvquE_Zo9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07" y="4649251"/>
            <a:ext cx="2929531" cy="2108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19722" t="24239" r="21112" b="9316"/>
          <a:stretch/>
        </p:blipFill>
        <p:spPr bwMode="auto">
          <a:xfrm>
            <a:off x="3520625" y="4171525"/>
            <a:ext cx="3340650" cy="1937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0042" t="38783" r="21272" b="31559"/>
          <a:stretch/>
        </p:blipFill>
        <p:spPr bwMode="auto">
          <a:xfrm>
            <a:off x="3507600" y="5618237"/>
            <a:ext cx="3366699" cy="79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4066219" y="184718"/>
            <a:ext cx="2160240" cy="76551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Увлечение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https://i.mycdn.me/image?id=857573252570&amp;t=3&amp;plc=WEB&amp;tkn=*eV1YJxqZ9JqCvU7r4bdJgypexs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88838"/>
            <a:ext cx="2232248" cy="2976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mage?id=857572926426&amp;t=3&amp;plc=WEB&amp;tkn=*P-Ea4rcNvY-Ze16U-LWSmdYMs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47955"/>
            <a:ext cx="3070821" cy="230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mage?id=835724820954&amp;t=3&amp;plc=WEB&amp;tkn=*fp_3TXVKQABBQFCkI5j2dliS37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19" y="1136628"/>
            <a:ext cx="2307705" cy="3076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mage?id=499724130010&amp;t=3&amp;plc=WEB&amp;tkn=*cTq24UKxkHgd_tHMNK60lhGcOJ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347955"/>
            <a:ext cx="3097867" cy="232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857572701146&amp;t=3&amp;plc=WEB&amp;tkn=*_yIUALBlWkYALtzvRLCWb8qEi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1136628"/>
            <a:ext cx="2286426" cy="3048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52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690573" y="158050"/>
            <a:ext cx="2736304" cy="648072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On – line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обучение</a:t>
            </a:r>
          </a:p>
        </p:txBody>
      </p:sp>
      <p:pic>
        <p:nvPicPr>
          <p:cNvPr id="922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13" y="951335"/>
            <a:ext cx="2713862" cy="1925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o951852f.bget.ru/wp-content/uploads/2017/05/%D1%81%D0%B5%D1%80%D1%82%D0%B8%D1%84%D0%B8%D0%BA%D0%B0%D1%82-%D0%BF%D0%BE-%D1%81%D0%B5%D1%80%D0%B2%D0%B5%D1%80%D1%83-2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251">
            <a:off x="1308316" y="3283676"/>
            <a:ext cx="2748204" cy="1942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o951852f.bget.ru/wp-content/uploads/2016/04/%D1%81%D0%B5%D1%80%D1%82%D0%B8%D1%84%D0%B8%D0%BA%D0%B0%D1%82-%D0%A0%D0%B0%D0%B1%D0%BE%D1%82%D0%B0-%D0%B2-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827">
            <a:off x="6144022" y="3512776"/>
            <a:ext cx="2653525" cy="180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o951852f.bget.ru/wp-content/uploads/2016/04/%D0%A1%D0%B5%D1%80%D1%82%D0%B8%D1%84%D0%B8%D0%BA%D0%B0%D1%82-%D0%90%D0%BD%D1%82%D0%B8%D0%B2%D0%B8%D1%80%D1%83%D1%81%D0%BD%D0%B0%D1%8F-%D0%B7%D0%B0%D1%89%D0%B8%D1%82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25" y="4910308"/>
            <a:ext cx="2664296" cy="1813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495" y="2840511"/>
            <a:ext cx="1860814" cy="207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o951852f.bget.ru/wp-content/uploads/2016/04/%D0%A1%D0%B5%D1%80%D1%82%D0%B8%D1%84%D0%B8%D0%BA%D0%B0%D1%82-%D0%B2%D0%B2%D0%B5%D0%B4%D0%B5%D0%BD%D0%B8%D0%B5-%D0%B2-htm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424">
            <a:off x="6285965" y="1379384"/>
            <a:ext cx="2605677" cy="177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tuit.ru/sites/default/files/diploma/a/v/i/l/k/Nekommerch-2-1057108-OR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361">
            <a:off x="812938" y="1142589"/>
            <a:ext cx="2751785" cy="194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1666776" y="878385"/>
            <a:ext cx="2277964" cy="132300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спецдисциплин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647961" y="5063102"/>
            <a:ext cx="2292966" cy="134295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компьютерной грамотности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776198" y="5058505"/>
            <a:ext cx="2743755" cy="156518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цикловой комиссии  спец.09.02.02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</a:t>
            </a:r>
          </a:p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400245" y="931994"/>
            <a:ext cx="2268902" cy="124072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 руководитель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86565" y="2764753"/>
            <a:ext cx="3123022" cy="15368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Педагогическая деятельность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8590516">
            <a:off x="3456795" y="2365726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3341838">
            <a:off x="6408196" y="2387081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9545223">
            <a:off x="6421961" y="4182845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2864937">
            <a:off x="3428422" y="4165087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2" descr="https://i.mycdn.me/image?id=771414052314&amp;t=3&amp;plc=WEB&amp;tkn=*4eALGUg0BTve-sUUFAhYeybVC_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85" y="2665570"/>
            <a:ext cx="2202871" cy="173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85" y="2764753"/>
            <a:ext cx="2110182" cy="1582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83" y="197890"/>
            <a:ext cx="2029426" cy="249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iblet"/>
            <a:contourClr>
              <a:srgbClr val="969696"/>
            </a:contourClr>
          </a:sp3d>
        </p:spPr>
      </p:pic>
      <p:sp>
        <p:nvSpPr>
          <p:cNvPr id="26" name="Стрелка вниз 25"/>
          <p:cNvSpPr/>
          <p:nvPr/>
        </p:nvSpPr>
        <p:spPr>
          <a:xfrm>
            <a:off x="4921236" y="4401454"/>
            <a:ext cx="391639" cy="557169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1355224" y="5071157"/>
            <a:ext cx="2292966" cy="134295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 кабинетом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8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602431" y="188640"/>
            <a:ext cx="7128792" cy="792088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ru-RU" b="1" dirty="0" smtClean="0">
                <a:solidFill>
                  <a:schemeClr val="accent2"/>
                </a:solidFill>
              </a:rPr>
              <a:t>Разработка образовательных программ и УМК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268760"/>
            <a:ext cx="73995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  </a:t>
            </a:r>
            <a:r>
              <a:rPr lang="ru-RU" sz="16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«Информационные </a:t>
            </a:r>
            <a:r>
              <a:rPr lang="ru-RU" sz="1600" b="1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технологии»</a:t>
            </a:r>
            <a:r>
              <a:rPr lang="ru-RU" sz="1600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по дисциплине «Информационные технологии»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КТП по дисциплине «Информационные технологии»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ФОСы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дисциплине «Информационные технологии»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дисциплине «Информационные технологии»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ЭОР по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дисциплине  »Информационные  технологии»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</a:t>
            </a:r>
            <a:r>
              <a:rPr lang="ru-RU" sz="1600" b="1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«Операционные  системы»</a:t>
            </a:r>
            <a: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по дисциплине «Операционные системы»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КТП по дисциплине «Операционные системы»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ФОСы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дисциплине «Операционные системы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ЭОР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«Операционные системы»</a:t>
            </a:r>
          </a:p>
          <a:p>
            <a:r>
              <a:rPr lang="ru-RU" sz="1600" b="1" i="1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  «Инженерная компьютерная графика»</a:t>
            </a:r>
            <a:r>
              <a:rPr lang="ru-RU" sz="1600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по дисциплине «Инженерная компьютерная графика»</a:t>
            </a:r>
            <a:b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КТП по дисциплине «Инженерная компьютерная графика»</a:t>
            </a:r>
            <a:b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оценочных средств по дисциплине «Инженерная компьютерная графика»</a:t>
            </a:r>
          </a:p>
          <a:p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дисциплине 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компьютерная графика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  «Компьютерная графика»</a:t>
            </a:r>
            <a: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дисциплине «Компьютерная графика» для спец 15.02.01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КТП по дисциплине «Компьютерная графика»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оценочных средств по дисциплине «Компьютерная графика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дисциплине 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омпьютерная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0" i="0" dirty="0">
              <a:solidFill>
                <a:srgbClr val="55555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рисунок кни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2428708" cy="185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2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597" y="247944"/>
            <a:ext cx="2698008" cy="305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4329153" y="2214649"/>
            <a:ext cx="423238" cy="619528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5" y="167172"/>
            <a:ext cx="2578906" cy="3029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51895" y="3334608"/>
            <a:ext cx="2542056" cy="68198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воспитание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3453476" y="2841972"/>
            <a:ext cx="2146495" cy="55022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обучение</a:t>
            </a:r>
          </a:p>
        </p:txBody>
      </p:sp>
      <p:sp>
        <p:nvSpPr>
          <p:cNvPr id="15" name="Стрелка вниз 14"/>
          <p:cNvSpPr/>
          <p:nvPr/>
        </p:nvSpPr>
        <p:spPr>
          <a:xfrm rot="18753083">
            <a:off x="5728472" y="1908169"/>
            <a:ext cx="423238" cy="934835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272393" y="3444106"/>
            <a:ext cx="2542056" cy="659701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самообра-зование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39" name="TextBox 4"/>
          <p:cNvSpPr txBox="1">
            <a:spLocks noChangeArrowheads="1"/>
          </p:cNvSpPr>
          <p:nvPr/>
        </p:nvSpPr>
        <p:spPr bwMode="auto">
          <a:xfrm>
            <a:off x="3090170" y="3505560"/>
            <a:ext cx="2901205" cy="31391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профессиональной социализации студентов в процессе обучения с  использованием новых образовательных  технологий</a:t>
            </a:r>
          </a:p>
        </p:txBody>
      </p:sp>
      <p:sp>
        <p:nvSpPr>
          <p:cNvPr id="5140" name="TextBox 17"/>
          <p:cNvSpPr txBox="1">
            <a:spLocks noChangeArrowheads="1"/>
          </p:cNvSpPr>
          <p:nvPr/>
        </p:nvSpPr>
        <p:spPr bwMode="auto">
          <a:xfrm>
            <a:off x="75960" y="4224678"/>
            <a:ext cx="2758885" cy="21282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духовно-нравственных,  правовых, эстетических и этнических знаний и ценностей, организация пропаганды здорового образа жизни </a:t>
            </a:r>
          </a:p>
        </p:txBody>
      </p:sp>
      <p:sp>
        <p:nvSpPr>
          <p:cNvPr id="5141" name="TextBox 18"/>
          <p:cNvSpPr txBox="1">
            <a:spLocks noChangeArrowheads="1"/>
          </p:cNvSpPr>
          <p:nvPr/>
        </p:nvSpPr>
        <p:spPr bwMode="auto">
          <a:xfrm>
            <a:off x="6191416" y="4240997"/>
            <a:ext cx="2794000" cy="212824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собственной профессиональной  компетенции  как условие  для  профессиональной  социализации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3357545">
            <a:off x="2867669" y="1886057"/>
            <a:ext cx="423238" cy="940256"/>
          </a:xfrm>
          <a:prstGeom prst="down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478157" y="155843"/>
            <a:ext cx="4038059" cy="2022921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Моя педагогическая концепция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Профессиональная 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социализация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студентов через современные технологии образования и воспитания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6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6354</TotalTime>
  <Words>616</Words>
  <Application>Microsoft Office PowerPoint</Application>
  <PresentationFormat>Экран (4:3)</PresentationFormat>
  <Paragraphs>132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Monotype Corsiva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Форматы графических файлов</dc:title>
  <dc:creator>Домашний</dc:creator>
  <cp:lastModifiedBy>Татьяна Авилкина</cp:lastModifiedBy>
  <cp:revision>437</cp:revision>
  <dcterms:created xsi:type="dcterms:W3CDTF">2006-09-25T16:59:31Z</dcterms:created>
  <dcterms:modified xsi:type="dcterms:W3CDTF">2017-11-30T18:58:58Z</dcterms:modified>
</cp:coreProperties>
</file>